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58" r:id="rId4"/>
    <p:sldId id="263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  <a:srgbClr val="A9DDE6"/>
    <a:srgbClr val="ADDEE9"/>
    <a:srgbClr val="DEC5FF"/>
    <a:srgbClr val="A767FE"/>
    <a:srgbClr val="B7EBC3"/>
    <a:srgbClr val="9ABED6"/>
    <a:srgbClr val="4AB52D"/>
    <a:srgbClr val="9999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5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2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5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6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5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5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3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3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0662A-55B5-4DE7-8E5A-EF07D4ACDAB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6966-6ED2-46CC-9964-B0BD52CC0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4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72000">
              <a:srgbClr val="B7EBC3"/>
            </a:gs>
            <a:gs pos="86000">
              <a:schemeClr val="bg1"/>
            </a:gs>
            <a:gs pos="54000">
              <a:srgbClr val="A0A0A0"/>
            </a:gs>
            <a:gs pos="29000">
              <a:srgbClr val="ADDEE9"/>
            </a:gs>
            <a:gs pos="100000">
              <a:srgbClr val="A9DDE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1 2"/>
          <p:cNvSpPr/>
          <p:nvPr/>
        </p:nvSpPr>
        <p:spPr>
          <a:xfrm>
            <a:off x="829994" y="-87257"/>
            <a:ext cx="10832123" cy="6879102"/>
          </a:xfrm>
          <a:prstGeom prst="irregularSeal1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59128" y="1674055"/>
            <a:ext cx="81029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 Everyone!</a:t>
            </a:r>
            <a:endParaRPr lang="en-US" sz="9600" b="1" dirty="0">
              <a:ln w="5715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27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50" y="1230848"/>
            <a:ext cx="4909444" cy="34578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880" y="1118295"/>
            <a:ext cx="45239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System Analysis And Design</a:t>
            </a:r>
            <a:endParaRPr lang="en-US" sz="3000" b="1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574" y="4781809"/>
            <a:ext cx="4259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UNIVERSITY OF ASIA PACIFIC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Department Of CSE         Course Code: 306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880" y="1991123"/>
            <a:ext cx="58704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Residential Security</a:t>
            </a:r>
          </a:p>
          <a:p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Monitoring System</a:t>
            </a:r>
          </a:p>
          <a:p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Bodoni MT Black" panose="02070A03080606020203" pitchFamily="18" charset="0"/>
              </a:rPr>
              <a:t>Presentation</a:t>
            </a:r>
          </a:p>
          <a:p>
            <a:endParaRPr lang="en-US" dirty="0" smtClean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74F5EFD6-9E89-42A4-92A7-BCDAA200F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11" y="4820142"/>
            <a:ext cx="3269614" cy="19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99432" y="1269728"/>
            <a:ext cx="1049866" cy="104986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8000"/>
                      </a14:imgEffect>
                    </a14:imgLayer>
                  </a14:imgProps>
                </a:ext>
              </a:extLst>
            </a:blip>
            <a:srcRect/>
            <a:stretch>
              <a:fillRect l="-8000" t="-18000" r="-8000" b="-10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43303" y="4357557"/>
            <a:ext cx="1049866" cy="104986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08857" y="4357557"/>
            <a:ext cx="1049866" cy="104986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9528" y="2406486"/>
            <a:ext cx="223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Bell MT" panose="02020503060305020303" pitchFamily="18" charset="0"/>
              </a:rPr>
              <a:t>Muhtasim</a:t>
            </a:r>
            <a:r>
              <a:rPr lang="en-US" sz="1600" dirty="0" smtClean="0">
                <a:latin typeface="Bell MT" panose="02020503060305020303" pitchFamily="18" charset="0"/>
              </a:rPr>
              <a:t> Noor </a:t>
            </a:r>
            <a:r>
              <a:rPr lang="en-US" sz="1600" dirty="0" err="1" smtClean="0">
                <a:latin typeface="Bell MT" panose="02020503060305020303" pitchFamily="18" charset="0"/>
              </a:rPr>
              <a:t>Alif</a:t>
            </a:r>
            <a:endParaRPr lang="en-US" sz="1600" dirty="0">
              <a:latin typeface="Bell MT" panose="0202050306030502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6200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ell MT" panose="02020503060305020303" pitchFamily="18" charset="0"/>
              </a:rPr>
              <a:t>Maria </a:t>
            </a:r>
            <a:r>
              <a:rPr lang="en-US" sz="1400" dirty="0" err="1" smtClean="0">
                <a:latin typeface="Bell MT" panose="02020503060305020303" pitchFamily="18" charset="0"/>
              </a:rPr>
              <a:t>Akter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Khushi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21201107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952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Ritu</a:t>
            </a:r>
            <a:r>
              <a:rPr lang="en-US" sz="1400" dirty="0" smtClean="0">
                <a:latin typeface="Bell MT" panose="02020503060305020303" pitchFamily="18" charset="0"/>
              </a:rPr>
              <a:t> Rani </a:t>
            </a:r>
            <a:r>
              <a:rPr lang="en-US" sz="1400" dirty="0" err="1" smtClean="0">
                <a:latin typeface="Bell MT" panose="02020503060305020303" pitchFamily="18" charset="0"/>
              </a:rPr>
              <a:t>Banik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21201108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4816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Jannatul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Ferdousi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21201114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7680" y="5468395"/>
            <a:ext cx="22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Nur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Habibah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Binte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Mahbub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21201103</a:t>
            </a:r>
            <a:endParaRPr lang="en-US" sz="1400" dirty="0">
              <a:latin typeface="Bell MT" panose="02020503060305020303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967984" y="4023360"/>
            <a:ext cx="2767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39160" y="4023360"/>
            <a:ext cx="2528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4" idx="0"/>
          </p:cNvCxnSpPr>
          <p:nvPr/>
        </p:nvCxnSpPr>
        <p:spPr>
          <a:xfrm flipH="1">
            <a:off x="5924365" y="813504"/>
            <a:ext cx="5326" cy="45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439160" y="4023360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02682" y="4023359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966204" y="4023358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729726" y="4023357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own Arrow 46"/>
          <p:cNvSpPr/>
          <p:nvPr/>
        </p:nvSpPr>
        <p:spPr>
          <a:xfrm>
            <a:off x="5893342" y="3676557"/>
            <a:ext cx="163507" cy="34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62">
            <a:extLst>
              <a:ext uri="{FF2B5EF4-FFF2-40B4-BE49-F238E27FC236}">
                <a16:creationId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9726" y="3181262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Team Members</a:t>
            </a:r>
          </a:p>
        </p:txBody>
      </p:sp>
      <p:sp>
        <p:nvSpPr>
          <p:cNvPr id="48" name="Rectangle: Rounded Corners 62">
            <a:extLst>
              <a:ext uri="{FF2B5EF4-FFF2-40B4-BE49-F238E27FC236}">
                <a16:creationId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2614" y="298674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Instructor</a:t>
            </a:r>
            <a:endParaRPr lang="en-US" sz="2000" b="1" dirty="0">
              <a:solidFill>
                <a:schemeClr val="bg1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0163" y="4357557"/>
            <a:ext cx="1049866" cy="1049866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 l="-8000" t="-18000" r="-8000" b="-10000"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7749" y="4357557"/>
            <a:ext cx="1049866" cy="1049866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0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/>
      <p:bldP spid="15" grpId="0"/>
      <p:bldP spid="16" grpId="0"/>
      <p:bldP spid="18" grpId="0"/>
      <p:bldP spid="19" grpId="0"/>
      <p:bldP spid="47" grpId="0" animBg="1"/>
      <p:bldP spid="13" grpId="0" animBg="1"/>
      <p:bldP spid="48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891460" y="691111"/>
            <a:ext cx="2128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Contents: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1453245" y="2194560"/>
            <a:ext cx="1110344" cy="1045029"/>
          </a:xfrm>
          <a:prstGeom prst="triangle">
            <a:avLst/>
          </a:prstGeom>
          <a:solidFill>
            <a:srgbClr val="A1E62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588772" y="2194560"/>
            <a:ext cx="839290" cy="1045029"/>
          </a:xfrm>
          <a:prstGeom prst="triangle">
            <a:avLst/>
          </a:prstGeom>
          <a:solidFill>
            <a:srgbClr val="FD946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796148" y="2470148"/>
            <a:ext cx="568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61593" y="2393908"/>
            <a:ext cx="305670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askerville Old Face" panose="02020602080505020303" pitchFamily="18" charset="0"/>
              </a:rPr>
              <a:t>Entity Relationship-Diagram</a:t>
            </a:r>
          </a:p>
          <a:p>
            <a:pPr algn="ctr"/>
            <a:r>
              <a:rPr lang="en-US" b="1" dirty="0" smtClean="0">
                <a:latin typeface="Baskerville Old Face" panose="02020602080505020303" pitchFamily="18" charset="0"/>
              </a:rPr>
              <a:t>(ERD)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61593" y="4575513"/>
            <a:ext cx="305670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askerville Old Face" panose="02020602080505020303" pitchFamily="18" charset="0"/>
              </a:rPr>
              <a:t>Data Flow Diagram</a:t>
            </a:r>
          </a:p>
          <a:p>
            <a:pPr algn="ctr"/>
            <a:r>
              <a:rPr lang="en-US" b="1" dirty="0" smtClean="0">
                <a:latin typeface="Baskerville Old Face" panose="02020602080505020303" pitchFamily="18" charset="0"/>
              </a:rPr>
              <a:t>(DFD)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6" y="2024741"/>
            <a:ext cx="1430808" cy="138466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306" y="3917877"/>
            <a:ext cx="1503317" cy="1503317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1453245" y="4376165"/>
            <a:ext cx="1110344" cy="1045029"/>
          </a:xfrm>
          <a:prstGeom prst="triangle">
            <a:avLst/>
          </a:prstGeom>
          <a:solidFill>
            <a:srgbClr val="A1E62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1588772" y="4376165"/>
            <a:ext cx="839290" cy="1045029"/>
          </a:xfrm>
          <a:prstGeom prst="triangle">
            <a:avLst/>
          </a:prstGeom>
          <a:solidFill>
            <a:srgbClr val="FD946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779000" y="4651753"/>
            <a:ext cx="568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2</a:t>
            </a:r>
            <a:endParaRPr lang="en-US" sz="44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0763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4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8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accent4">
                <a:lumMod val="20000"/>
                <a:lumOff val="80000"/>
              </a:schemeClr>
            </a:gs>
            <a:gs pos="61000">
              <a:srgbClr val="B7EBC3"/>
            </a:gs>
            <a:gs pos="88000">
              <a:schemeClr val="bg1"/>
            </a:gs>
            <a:gs pos="40000">
              <a:srgbClr val="DEC5FF"/>
            </a:gs>
            <a:gs pos="24000">
              <a:schemeClr val="bg1">
                <a:lumMod val="85000"/>
              </a:schemeClr>
            </a:gs>
            <a:gs pos="100000">
              <a:srgbClr val="9ABED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9141" y="3180584"/>
            <a:ext cx="6374675" cy="707886"/>
          </a:xfrm>
          <a:prstGeom prst="rect">
            <a:avLst/>
          </a:prstGeom>
          <a:solidFill>
            <a:srgbClr val="DEC5FF"/>
          </a:solidFill>
          <a:ln w="57150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Data Flow Diagram (DFD)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5881">
            <a:off x="2468880" y="1121228"/>
            <a:ext cx="1502229" cy="1502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18393">
            <a:off x="9226980" y="1510311"/>
            <a:ext cx="2220686" cy="2220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6" y="4219303"/>
            <a:ext cx="1212669" cy="1212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68421">
            <a:off x="7391576" y="4457233"/>
            <a:ext cx="1802674" cy="1802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710" y="4488092"/>
            <a:ext cx="1887759" cy="1887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60490">
            <a:off x="6639559" y="693249"/>
            <a:ext cx="1724297" cy="1724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23424">
            <a:off x="353567" y="1908963"/>
            <a:ext cx="1726232" cy="1726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5161713" y="981407"/>
            <a:ext cx="770709" cy="1344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11613">
            <a:off x="10394255" y="5418652"/>
            <a:ext cx="1335505" cy="1335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11613">
            <a:off x="10209604" y="4847759"/>
            <a:ext cx="1335505" cy="13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0">
              <a:schemeClr val="bg2"/>
            </a:gs>
            <a:gs pos="70000">
              <a:schemeClr val="accent1">
                <a:lumMod val="45000"/>
                <a:lumOff val="55000"/>
              </a:schemeClr>
            </a:gs>
            <a:gs pos="83000">
              <a:srgbClr val="DEC5FF"/>
            </a:gs>
            <a:gs pos="100000">
              <a:srgbClr val="9999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770709" y="695903"/>
            <a:ext cx="3657600" cy="653143"/>
          </a:xfrm>
          <a:prstGeom prst="parallelogram">
            <a:avLst/>
          </a:prstGeom>
          <a:gradFill flip="none" rotWithShape="1">
            <a:gsLst>
              <a:gs pos="0">
                <a:srgbClr val="9966FF">
                  <a:tint val="66000"/>
                  <a:satMod val="160000"/>
                </a:srgbClr>
              </a:gs>
              <a:gs pos="50000">
                <a:srgbClr val="9966FF">
                  <a:tint val="44500"/>
                  <a:satMod val="160000"/>
                </a:srgbClr>
              </a:gs>
              <a:gs pos="100000">
                <a:srgbClr val="9966FF">
                  <a:tint val="23500"/>
                  <a:satMod val="160000"/>
                </a:srgbClr>
              </a:gs>
            </a:gsLst>
            <a:lin ang="81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93223" y="791641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Level 0 Diagram: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3" y="2543854"/>
            <a:ext cx="11178026" cy="32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72000">
              <a:schemeClr val="bg1"/>
            </a:gs>
            <a:gs pos="86000">
              <a:schemeClr val="bg1"/>
            </a:gs>
            <a:gs pos="54000">
              <a:schemeClr val="accent1">
                <a:lumMod val="20000"/>
                <a:lumOff val="80000"/>
              </a:schemeClr>
            </a:gs>
            <a:gs pos="29000">
              <a:srgbClr val="D2F1DC"/>
            </a:gs>
            <a:gs pos="100000">
              <a:srgbClr val="9ABED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617974" y="701930"/>
            <a:ext cx="3657600" cy="653143"/>
          </a:xfrm>
          <a:prstGeom prst="parallelogram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6614" y="797668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Level 1 Diagram: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26" y="195943"/>
            <a:ext cx="9261565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75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Rounded MT Bold</vt:lpstr>
      <vt:lpstr>Baskerville Old Face</vt:lpstr>
      <vt:lpstr>Bell MT</vt:lpstr>
      <vt:lpstr>Bodoni MT</vt:lpstr>
      <vt:lpstr>Bodoni MT Black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Meftah</cp:lastModifiedBy>
  <cp:revision>65</cp:revision>
  <dcterms:created xsi:type="dcterms:W3CDTF">2024-02-19T16:30:28Z</dcterms:created>
  <dcterms:modified xsi:type="dcterms:W3CDTF">2024-03-24T21:11:45Z</dcterms:modified>
</cp:coreProperties>
</file>